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2"/>
    <p:sldMasterId id="2147483649" r:id="rId3"/>
  </p:sldMasterIdLst>
  <p:notesMasterIdLst>
    <p:notesMasterId r:id="rId22"/>
  </p:notesMasterIdLst>
  <p:sldIdLst>
    <p:sldId id="256" r:id="rId4"/>
    <p:sldId id="257" r:id="rId5"/>
    <p:sldId id="258" r:id="rId6"/>
    <p:sldId id="273" r:id="rId7"/>
    <p:sldId id="272" r:id="rId8"/>
    <p:sldId id="259" r:id="rId9"/>
    <p:sldId id="260" r:id="rId10"/>
    <p:sldId id="262" r:id="rId11"/>
    <p:sldId id="276" r:id="rId12"/>
    <p:sldId id="263" r:id="rId13"/>
    <p:sldId id="277" r:id="rId14"/>
    <p:sldId id="264" r:id="rId15"/>
    <p:sldId id="278" r:id="rId16"/>
    <p:sldId id="274" r:id="rId17"/>
    <p:sldId id="281" r:id="rId18"/>
    <p:sldId id="268" r:id="rId19"/>
    <p:sldId id="282" r:id="rId20"/>
    <p:sldId id="269" r:id="rId21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59"/>
    <a:srgbClr val="FF7900"/>
    <a:srgbClr val="F2F2F2"/>
    <a:srgbClr val="860000"/>
    <a:srgbClr val="C14FA9"/>
    <a:srgbClr val="005776"/>
    <a:srgbClr val="0085B4"/>
    <a:srgbClr val="724830"/>
    <a:srgbClr val="C03D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366" y="108"/>
      </p:cViewPr>
      <p:guideLst>
        <p:guide orient="horz" pos="2160"/>
        <p:guide pos="2880"/>
        <p:guide pos="29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9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0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1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2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3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4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5" name="Rectangle 1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26062" cy="398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3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29325" cy="47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altLang="de-DE" noProof="0"/>
          </a:p>
        </p:txBody>
      </p:sp>
      <p:sp>
        <p:nvSpPr>
          <p:cNvPr id="3087" name="Text Box 14"/>
          <p:cNvSpPr txBox="1">
            <a:spLocks noChangeArrowheads="1"/>
          </p:cNvSpPr>
          <p:nvPr/>
        </p:nvSpPr>
        <p:spPr bwMode="auto">
          <a:xfrm>
            <a:off x="0" y="0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8" name="Text Box 15"/>
          <p:cNvSpPr txBox="1">
            <a:spLocks noChangeArrowheads="1"/>
          </p:cNvSpPr>
          <p:nvPr/>
        </p:nvSpPr>
        <p:spPr bwMode="auto">
          <a:xfrm>
            <a:off x="4278313" y="0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9" name="Text Box 16"/>
          <p:cNvSpPr txBox="1">
            <a:spLocks noChangeArrowheads="1"/>
          </p:cNvSpPr>
          <p:nvPr/>
        </p:nvSpPr>
        <p:spPr bwMode="auto">
          <a:xfrm>
            <a:off x="0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62312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>
              <a:defRPr/>
            </a:pPr>
            <a:fld id="{6C5D0B13-0BBA-49CB-B4DB-F106DBB97E76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644CF9-2765-43EA-9126-AC1C9B8C507A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de-DE" sz="1400"/>
          </a:p>
        </p:txBody>
      </p:sp>
      <p:sp>
        <p:nvSpPr>
          <p:cNvPr id="512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38BED40E-69D2-473C-A848-3468F9758E4F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5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74384E-384D-467C-8D19-8C6C5579447E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de-DE" sz="1400"/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05B372D-DA55-4917-9C63-67863E93338B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3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7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481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9663" y="812800"/>
            <a:ext cx="5319712" cy="39893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cs typeface="Times New Roman"/>
              </a:rPr>
              <a:t>Der Baum ist noch nicht ganz so </a:t>
            </a:r>
            <a:r>
              <a:rPr lang="de-DE" dirty="0" err="1">
                <a:cs typeface="Times New Roman"/>
              </a:rPr>
              <a:t>schoen</a:t>
            </a:r>
            <a:r>
              <a:rPr lang="de-DE" dirty="0">
                <a:cs typeface="Times New Roman"/>
              </a:rPr>
              <a:t> :(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6C5D0B13-0BBA-49CB-B4DB-F106DBB97E76}" type="slidenum">
              <a:rPr lang="en-US" altLang="de-DE"/>
              <a:pPr>
                <a:defRPr/>
              </a:pPr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00433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50709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17678B4-A6BD-46F4-8F61-319EAFF9F8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de-DE" sz="1400"/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853674B-C4B4-4F64-8F07-C3256527DC47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A5EF0F6-62A9-41C2-BDE3-B5DDF9F78DD4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de-DE" sz="1400"/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CFF46E7-4329-4599-A195-B8CC84A0895A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1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01CB275-0A2E-4521-AA0E-FDEC4FA61873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de-DE" sz="1400"/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499D93A-B8B8-47D7-A978-1093409668F7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0C301-4B02-443A-8F49-2F1E93CAF256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de-DE" sz="1400"/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5B5D849-E45F-464A-ADF7-81B2B427D512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F55857-144B-4DC5-931B-9D2F0DC1DB30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de-DE" sz="1400"/>
          </a:p>
        </p:txBody>
      </p:sp>
      <p:sp>
        <p:nvSpPr>
          <p:cNvPr id="133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812800"/>
            <a:ext cx="5322887" cy="39925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3250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7613A6-D422-492E-B63E-8EA8E59D474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de-DE" sz="1400"/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4C41977-7DE0-4CBF-AC1B-2217274B92D1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" name="Notizen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74156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2B9E75-3D47-4A93-B6C8-5D0734B7E93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de-DE" sz="1400"/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763895C-7239-45CF-A668-8C8A7A619DDB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8724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8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5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273050"/>
            <a:ext cx="2052637" cy="5289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05513" cy="5289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5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43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45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4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5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1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75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0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17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6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273050"/>
            <a:ext cx="2052637" cy="5289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05513" cy="5289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1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91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2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7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2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6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7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/>
        </p:nvSpPr>
        <p:spPr bwMode="auto">
          <a:xfrm>
            <a:off x="0" y="0"/>
            <a:ext cx="455613" cy="5180013"/>
          </a:xfrm>
          <a:prstGeom prst="rect">
            <a:avLst/>
          </a:prstGeom>
          <a:solidFill>
            <a:srgbClr val="FF7900">
              <a:alpha val="6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0" y="5959475"/>
            <a:ext cx="9142413" cy="896938"/>
          </a:xfrm>
          <a:prstGeom prst="rect">
            <a:avLst/>
          </a:prstGeom>
          <a:solidFill>
            <a:srgbClr val="0033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56325"/>
            <a:ext cx="129381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1905000"/>
            <a:ext cx="455613" cy="912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0" y="2819400"/>
            <a:ext cx="455613" cy="3138488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1524000"/>
            <a:ext cx="455613" cy="36560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3124200"/>
            <a:ext cx="455613" cy="7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381000"/>
            <a:ext cx="455613" cy="74613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5876925"/>
            <a:ext cx="455613" cy="80963"/>
          </a:xfrm>
          <a:prstGeom prst="rect">
            <a:avLst/>
          </a:prstGeom>
          <a:solidFill>
            <a:srgbClr val="FFFFFF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0" y="6781800"/>
            <a:ext cx="9142413" cy="74613"/>
          </a:xfrm>
          <a:prstGeom prst="rect">
            <a:avLst/>
          </a:prstGeom>
          <a:solidFill>
            <a:srgbClr val="0074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6" name="Rectangle 11"/>
          <p:cNvSpPr>
            <a:spLocks noChangeArrowheads="1"/>
          </p:cNvSpPr>
          <p:nvPr/>
        </p:nvSpPr>
        <p:spPr bwMode="auto">
          <a:xfrm>
            <a:off x="0" y="0"/>
            <a:ext cx="455613" cy="4556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7" name="Rectangle 12"/>
          <p:cNvSpPr>
            <a:spLocks noChangeArrowheads="1"/>
          </p:cNvSpPr>
          <p:nvPr/>
        </p:nvSpPr>
        <p:spPr bwMode="auto">
          <a:xfrm>
            <a:off x="0" y="12192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0" y="52578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1039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6342063"/>
            <a:ext cx="687387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0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10550" cy="11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Titeltextes durch Klicken bearbeiten</a:t>
            </a:r>
          </a:p>
        </p:txBody>
      </p:sp>
      <p:sp>
        <p:nvSpPr>
          <p:cNvPr id="1041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10550" cy="39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Gliederungstextes durch Klicken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0"/>
            <a:ext cx="455613" cy="5180013"/>
          </a:xfrm>
          <a:prstGeom prst="rect">
            <a:avLst/>
          </a:prstGeom>
          <a:solidFill>
            <a:srgbClr val="FF7900">
              <a:alpha val="6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5959475"/>
            <a:ext cx="9142413" cy="896938"/>
          </a:xfrm>
          <a:prstGeom prst="rect">
            <a:avLst/>
          </a:prstGeom>
          <a:solidFill>
            <a:srgbClr val="0033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56325"/>
            <a:ext cx="129381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0" y="1905000"/>
            <a:ext cx="455613" cy="912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0" y="2819400"/>
            <a:ext cx="455613" cy="3138488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0" y="1524000"/>
            <a:ext cx="455613" cy="36560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0" y="3124200"/>
            <a:ext cx="455613" cy="7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7" name="Rectangle 8"/>
          <p:cNvSpPr>
            <a:spLocks noChangeArrowheads="1"/>
          </p:cNvSpPr>
          <p:nvPr/>
        </p:nvSpPr>
        <p:spPr bwMode="auto">
          <a:xfrm>
            <a:off x="0" y="381000"/>
            <a:ext cx="455613" cy="74613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8" name="Rectangle 9"/>
          <p:cNvSpPr>
            <a:spLocks noChangeArrowheads="1"/>
          </p:cNvSpPr>
          <p:nvPr/>
        </p:nvSpPr>
        <p:spPr bwMode="auto">
          <a:xfrm>
            <a:off x="0" y="5876925"/>
            <a:ext cx="455613" cy="80963"/>
          </a:xfrm>
          <a:prstGeom prst="rect">
            <a:avLst/>
          </a:prstGeom>
          <a:solidFill>
            <a:srgbClr val="FFFFFF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9" name="Rectangle 10"/>
          <p:cNvSpPr>
            <a:spLocks noChangeArrowheads="1"/>
          </p:cNvSpPr>
          <p:nvPr/>
        </p:nvSpPr>
        <p:spPr bwMode="auto">
          <a:xfrm>
            <a:off x="0" y="6781800"/>
            <a:ext cx="9142413" cy="74613"/>
          </a:xfrm>
          <a:prstGeom prst="rect">
            <a:avLst/>
          </a:prstGeom>
          <a:solidFill>
            <a:srgbClr val="0074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60" name="Rectangle 11"/>
          <p:cNvSpPr>
            <a:spLocks noChangeArrowheads="1"/>
          </p:cNvSpPr>
          <p:nvPr/>
        </p:nvSpPr>
        <p:spPr bwMode="auto">
          <a:xfrm>
            <a:off x="0" y="0"/>
            <a:ext cx="455613" cy="4556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61" name="Rectangle 12"/>
          <p:cNvSpPr>
            <a:spLocks noChangeArrowheads="1"/>
          </p:cNvSpPr>
          <p:nvPr/>
        </p:nvSpPr>
        <p:spPr bwMode="auto">
          <a:xfrm>
            <a:off x="0" y="12192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62" name="Rectangle 13"/>
          <p:cNvSpPr>
            <a:spLocks noChangeArrowheads="1"/>
          </p:cNvSpPr>
          <p:nvPr/>
        </p:nvSpPr>
        <p:spPr bwMode="auto">
          <a:xfrm>
            <a:off x="0" y="52578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2063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6342063"/>
            <a:ext cx="687387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64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10550" cy="11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Titeltextes durch Klicken bearbeiten</a:t>
            </a:r>
          </a:p>
        </p:txBody>
      </p:sp>
      <p:sp>
        <p:nvSpPr>
          <p:cNvPr id="2065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10550" cy="39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Gliederungstextes durch Klicken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899592" y="3930906"/>
            <a:ext cx="4464496" cy="201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9288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Blerta Hamzallari	Marco Klamke </a:t>
            </a:r>
          </a:p>
          <a:p>
            <a:pPr eaLnBrk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Felix Griesau		Simon Heinke </a:t>
            </a:r>
          </a:p>
          <a:p>
            <a:pPr eaLnBrk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Julius Lerm		Sugandha Sachdeva          </a:t>
            </a:r>
          </a:p>
          <a:p>
            <a:pPr eaLnBrk="1">
              <a:lnSpc>
                <a:spcPct val="150000"/>
              </a:lnSpc>
              <a:spcBef>
                <a:spcPct val="0"/>
              </a:spcBef>
              <a:buClrTx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Lars Debor		Petros Simidyan  </a:t>
            </a:r>
          </a:p>
          <a:p>
            <a:pPr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6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6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8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eaLnBrk="1">
              <a:spcBef>
                <a:spcPct val="0"/>
              </a:spcBef>
              <a:buClrTx/>
              <a:buFontTx/>
              <a:buNone/>
            </a:pP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  <a:p>
            <a:pPr eaLnBrk="1">
              <a:spcBef>
                <a:spcPct val="0"/>
              </a:spcBef>
              <a:buClrTx/>
              <a:buFontTx/>
              <a:buNone/>
            </a:pP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  <a:p>
            <a:pPr eaLnBrk="1">
              <a:spcBef>
                <a:spcPct val="0"/>
              </a:spcBef>
              <a:buClrTx/>
              <a:buFontTx/>
              <a:buNone/>
            </a:pP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96952"/>
            <a:ext cx="4289425" cy="263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1259821"/>
            <a:ext cx="7776864" cy="230832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/>
            <a:r>
              <a:rPr lang="de-DE" altLang="de-DE" sz="7200" b="1" dirty="0">
                <a:solidFill>
                  <a:srgbClr val="FF7900"/>
                </a:solidFill>
                <a:latin typeface="+mj-lt"/>
                <a:ea typeface="ＭＳ Ｐゴシック" panose="020B0600070205080204" pitchFamily="34" charset="-128"/>
              </a:rPr>
              <a:t>Real-Time Mesh Utilities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5344062" y="4562018"/>
            <a:ext cx="3404402" cy="1067096"/>
          </a:xfrm>
          <a:prstGeom prst="rect">
            <a:avLst/>
          </a:prstGeom>
          <a:solidFill>
            <a:srgbClr val="FF7900"/>
          </a:solidFill>
          <a:ln>
            <a:solidFill>
              <a:schemeClr val="dk1"/>
            </a:solidFill>
          </a:ln>
          <a:effectLst/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000" b="1" dirty="0">
                <a:solidFill>
                  <a:srgbClr val="F2F2F2"/>
                </a:solidFill>
              </a:rPr>
              <a:t>Multithreaded iterative </a:t>
            </a:r>
            <a:r>
              <a:rPr lang="en-US" altLang="de-DE" sz="2000" b="1" dirty="0" err="1">
                <a:solidFill>
                  <a:srgbClr val="F2F2F2"/>
                </a:solidFill>
              </a:rPr>
              <a:t>Dijkstra</a:t>
            </a:r>
            <a:endParaRPr lang="en-US" altLang="de-DE" sz="2000" b="1" dirty="0">
              <a:solidFill>
                <a:srgbClr val="F2F2F2"/>
              </a:solidFill>
            </a:endParaRPr>
          </a:p>
        </p:txBody>
      </p:sp>
      <p:sp>
        <p:nvSpPr>
          <p:cNvPr id="20491" name="TextBox 10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B782842-655C-4A16-9926-E99D1149653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10</a:t>
            </a:fld>
            <a:endParaRPr lang="de-DE" altLang="de-DE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45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SCDC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2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16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(Surface-Constrained Distance Calculation)</a:t>
            </a:r>
          </a:p>
        </p:txBody>
      </p:sp>
      <p:sp>
        <p:nvSpPr>
          <p:cNvPr id="14" name="Text Box 21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1260039886"/>
              </p:ext>
            </p:extLst>
          </p:nvPr>
        </p:nvSpPr>
        <p:spPr bwMode="auto">
          <a:xfrm>
            <a:off x="5344062" y="2304008"/>
            <a:ext cx="3404402" cy="1961058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chemeClr val="dk1"/>
            </a:solidFill>
          </a:ln>
          <a:effectLst/>
        </p:spPr>
        <p:txBody>
          <a:bodyPr lIns="90000" tIns="608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Folded/Curved surface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Distance between 2 vertices?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Euclidian distance is inaccurate</a:t>
            </a:r>
            <a:endParaRPr lang="en-US" altLang="de-DE" sz="2000" dirty="0">
              <a:cs typeface="Arial"/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5400000">
            <a:off x="5449297" y="4752354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pic>
        <p:nvPicPr>
          <p:cNvPr id="2" name="Grafik 2" descr="SWPpptSCDCRICHTIGEFARB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788026"/>
            <a:ext cx="4495997" cy="3841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uiExpand="1" build="allAtOnce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1012825" y="3994150"/>
            <a:ext cx="1736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11</a:t>
            </a:fld>
            <a:endParaRPr lang="de-DE" altLang="de-DE"/>
          </a:p>
        </p:txBody>
      </p:sp>
      <p:sp>
        <p:nvSpPr>
          <p:cNvPr id="14351" name="Down Arrow Callout 87"/>
          <p:cNvSpPr>
            <a:spLocks noChangeArrowheads="1"/>
          </p:cNvSpPr>
          <p:nvPr/>
        </p:nvSpPr>
        <p:spPr bwMode="auto">
          <a:xfrm>
            <a:off x="4672013" y="3392488"/>
            <a:ext cx="3457575" cy="1081087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754563" y="3475038"/>
            <a:ext cx="146367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Distance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588125" y="34750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rgbClr val="F2F2F2"/>
                </a:solidFill>
              </a:rPr>
              <a:t>Function</a:t>
            </a:r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2" name="Straight Arrow Connector 105"/>
          <p:cNvCxnSpPr>
            <a:cxnSpLocks noChangeShapeType="1"/>
            <a:stCxn id="8207" idx="3"/>
          </p:cNvCxnSpPr>
          <p:nvPr/>
        </p:nvCxnSpPr>
        <p:spPr bwMode="auto">
          <a:xfrm>
            <a:off x="2749550" y="4198938"/>
            <a:ext cx="3117850" cy="127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5645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7" grpId="0"/>
      <p:bldP spid="14351" grpId="0" animBg="1"/>
      <p:bldP spid="8202" grpId="0" animBg="1"/>
      <p:bldP spid="820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5220070" y="3790950"/>
                <a:ext cx="3528392" cy="1944216"/>
              </a:xfrm>
              <a:prstGeom prst="rect">
                <a:avLst/>
              </a:prstGeom>
              <a:solidFill>
                <a:srgbClr val="FF7900"/>
              </a:solidFill>
              <a:ln>
                <a:solidFill>
                  <a:schemeClr val="dk1"/>
                </a:solidFill>
              </a:ln>
              <a:effectLst/>
            </p:spPr>
            <p:txBody>
              <a:bodyPr lIns="90000" tIns="60840" rIns="90000" bIns="45000"/>
              <a:lstStyle>
                <a:lvl1pPr>
                  <a:lnSpc>
                    <a:spcPct val="93000"/>
                  </a:lnSpc>
                  <a:spcBef>
                    <a:spcPts val="142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lnSpc>
                    <a:spcPct val="93000"/>
                  </a:lnSpc>
                  <a:spcBef>
                    <a:spcPts val="113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lnSpc>
                    <a:spcPct val="93000"/>
                  </a:lnSpc>
                  <a:spcBef>
                    <a:spcPts val="8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lnSpc>
                    <a:spcPct val="93000"/>
                  </a:lnSpc>
                  <a:spcBef>
                    <a:spcPts val="57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lnSpc>
                    <a:spcPct val="93000"/>
                  </a:lnSpc>
                  <a:spcBef>
                    <a:spcPts val="28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pPr marL="342900" indent="-342900" eaLnBrk="1">
                  <a:lnSpc>
                    <a:spcPct val="15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altLang="de-DE" sz="2000" b="1" dirty="0">
                    <a:solidFill>
                      <a:srgbClr val="F2F2F2"/>
                    </a:solidFill>
                  </a:rPr>
                  <a:t>Weight matrix (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de-DE" sz="2000" b="1" dirty="0">
                    <a:solidFill>
                      <a:srgbClr val="F2F2F2"/>
                    </a:solidFill>
                  </a:rPr>
                  <a:t>)</a:t>
                </a:r>
              </a:p>
              <a:p>
                <a:pPr marL="342900" indent="-342900" eaLnBrk="1">
                  <a:lnSpc>
                    <a:spcPct val="15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altLang="de-DE" sz="2000" b="1" dirty="0">
                    <a:solidFill>
                      <a:srgbClr val="F2F2F2"/>
                    </a:solidFill>
                  </a:rPr>
                  <a:t>Multiplication calculates the wanted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𝒇𝒖𝒍𝒍</m:t>
                        </m:r>
                      </m:sub>
                    </m:sSub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rgbClr val="F2F2F2"/>
                    </a:solidFill>
                  </a:rPr>
                  <a:t>)</a:t>
                </a:r>
              </a:p>
              <a:p>
                <a:pPr marL="342900" indent="-342900" eaLnBrk="1">
                  <a:lnSpc>
                    <a:spcPct val="15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endParaRPr lang="en-US" altLang="de-DE" sz="2000" b="1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16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070" y="3790950"/>
                <a:ext cx="3528392" cy="1944216"/>
              </a:xfrm>
              <a:prstGeom prst="rect">
                <a:avLst/>
              </a:prstGeom>
              <a:blipFill>
                <a:blip r:embed="rId3"/>
                <a:stretch>
                  <a:fillRect l="-1377" r="-1549" b="-3115"/>
                </a:stretch>
              </a:blipFill>
              <a:ln>
                <a:solidFill>
                  <a:schemeClr val="dk1"/>
                </a:solidFill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1"/>
              <p:cNvSpPr txBox="1">
                <a:spLocks noChangeArrowheads="1"/>
              </p:cNvSpPr>
              <p:nvPr/>
            </p:nvSpPr>
            <p:spPr bwMode="auto">
              <a:xfrm>
                <a:off x="5220072" y="1994357"/>
                <a:ext cx="3528392" cy="153615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60000"/>
                      <a:lumOff val="40000"/>
                      <a:tint val="66000"/>
                      <a:satMod val="160000"/>
                      <a:alpha val="64000"/>
                    </a:schemeClr>
                  </a:gs>
                  <a:gs pos="50000">
                    <a:schemeClr val="bg2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bg2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3500000" scaled="1"/>
              </a:gradFill>
              <a:ln>
                <a:solidFill>
                  <a:schemeClr val="dk1"/>
                </a:solidFill>
              </a:ln>
              <a:effectLst/>
            </p:spPr>
            <p:txBody>
              <a:bodyPr lIns="90000" tIns="60840" rIns="90000" bIns="45000"/>
              <a:lstStyle>
                <a:lvl1pPr>
                  <a:lnSpc>
                    <a:spcPct val="93000"/>
                  </a:lnSpc>
                  <a:spcBef>
                    <a:spcPts val="142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lnSpc>
                    <a:spcPct val="93000"/>
                  </a:lnSpc>
                  <a:spcBef>
                    <a:spcPts val="113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lnSpc>
                    <a:spcPct val="93000"/>
                  </a:lnSpc>
                  <a:spcBef>
                    <a:spcPts val="8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lnSpc>
                    <a:spcPct val="93000"/>
                  </a:lnSpc>
                  <a:spcBef>
                    <a:spcPts val="57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lnSpc>
                    <a:spcPct val="93000"/>
                  </a:lnSpc>
                  <a:spcBef>
                    <a:spcPts val="28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pPr marL="342900" indent="-342900" eaLnBrk="1">
                  <a:lnSpc>
                    <a:spcPct val="107000"/>
                  </a:lnSpc>
                  <a:spcBef>
                    <a:spcPct val="0"/>
                  </a:spcBef>
                  <a:buClrTx/>
                  <a:buFont typeface="Wingdings" panose="05000000000000000000" pitchFamily="2" charset="2"/>
                  <a:buChar char="§"/>
                </a:pPr>
                <a:r>
                  <a:rPr lang="en-US" altLang="de-DE" sz="2000" dirty="0"/>
                  <a:t>Activity at certain points given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r>
                  <a:rPr lang="en-US" altLang="de-DE" sz="2000" dirty="0"/>
                  <a:t>)</a:t>
                </a:r>
              </a:p>
              <a:p>
                <a:pPr marL="342900" indent="-342900" eaLnBrk="1">
                  <a:lnSpc>
                    <a:spcPct val="107000"/>
                  </a:lnSpc>
                  <a:spcBef>
                    <a:spcPct val="0"/>
                  </a:spcBef>
                  <a:buClrTx/>
                  <a:buFont typeface="Wingdings" panose="05000000000000000000" pitchFamily="2" charset="2"/>
                  <a:buChar char="§"/>
                </a:pPr>
                <a:r>
                  <a:rPr lang="en-US" altLang="de-DE" sz="2000" dirty="0"/>
                  <a:t>Activity at all points wanted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𝒇𝒖𝒍𝒍</m:t>
                        </m:r>
                      </m:sub>
                    </m:sSub>
                  </m:oMath>
                </a14:m>
                <a:r>
                  <a:rPr lang="en-US" altLang="de-DE" sz="2000" dirty="0"/>
                  <a:t>)</a:t>
                </a:r>
              </a:p>
            </p:txBody>
          </p:sp>
        </mc:Choice>
        <mc:Fallback xmlns="">
          <p:sp>
            <p:nvSpPr>
              <p:cNvPr id="1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072" y="1994357"/>
                <a:ext cx="3528392" cy="1536155"/>
              </a:xfrm>
              <a:prstGeom prst="rect">
                <a:avLst/>
              </a:prstGeom>
              <a:blipFill>
                <a:blip r:embed="rId4"/>
                <a:stretch>
                  <a:fillRect l="-1377" t="-787"/>
                </a:stretch>
              </a:blipFill>
              <a:ln>
                <a:solidFill>
                  <a:schemeClr val="dk1"/>
                </a:solidFill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Isosceles Triangle 17"/>
          <p:cNvSpPr/>
          <p:nvPr/>
        </p:nvSpPr>
        <p:spPr bwMode="auto">
          <a:xfrm rot="5400000">
            <a:off x="5305279" y="3991864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sp>
        <p:nvSpPr>
          <p:cNvPr id="22541" name="TextBox 12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9C10EA34-64FF-4339-A3A5-1821D011D675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12</a:t>
            </a:fld>
            <a:endParaRPr lang="de-DE" altLang="de-DE" dirty="0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2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Interpolation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3</a:t>
            </a:r>
          </a:p>
        </p:txBody>
      </p:sp>
      <p:sp>
        <p:nvSpPr>
          <p:cNvPr id="19" name="Isosceles Triangle 18"/>
          <p:cNvSpPr/>
          <p:nvPr/>
        </p:nvSpPr>
        <p:spPr bwMode="auto">
          <a:xfrm rot="5400000">
            <a:off x="5305279" y="4452852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pic>
        <p:nvPicPr>
          <p:cNvPr id="4" name="Grafik 4" descr="SWPpptInterpolationRICHTIGEFARB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1876425"/>
            <a:ext cx="3995663" cy="397958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 animBg="1"/>
      <p:bldP spid="17" grpId="0" uiExpand="1" build="allAtOnce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cxnSp>
        <p:nvCxnSpPr>
          <p:cNvPr id="14340" name="Elbow Connector 82"/>
          <p:cNvCxnSpPr>
            <a:cxnSpLocks noChangeShapeType="1"/>
          </p:cNvCxnSpPr>
          <p:nvPr/>
        </p:nvCxnSpPr>
        <p:spPr bwMode="auto">
          <a:xfrm rot="10800000" flipH="1" flipV="1">
            <a:off x="5668963" y="4716463"/>
            <a:ext cx="280987" cy="233362"/>
          </a:xfrm>
          <a:prstGeom prst="bentConnector4">
            <a:avLst>
              <a:gd name="adj1" fmla="val -150745"/>
              <a:gd name="adj2" fmla="val 304111"/>
            </a:avLst>
          </a:prstGeom>
          <a:ln w="95250">
            <a:solidFill>
              <a:srgbClr val="003359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5668963" y="4479925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Weight matrix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1012825" y="3994150"/>
            <a:ext cx="1736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1012825" y="4822825"/>
            <a:ext cx="1739901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 smtClean="0">
                <a:solidFill>
                  <a:srgbClr val="003359"/>
                </a:solidFill>
                <a:ea typeface="ＭＳ Ｐゴシック" panose="020B0600070205080204" pitchFamily="34" charset="-128"/>
              </a:rPr>
              <a:t>Signal</a:t>
            </a: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/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 smtClean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  <a:endParaRPr lang="de-DE" altLang="de-DE" sz="2000" b="1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13</a:t>
            </a:fld>
            <a:endParaRPr lang="de-DE" altLang="de-DE" dirty="0"/>
          </a:p>
        </p:txBody>
      </p:sp>
      <p:cxnSp>
        <p:nvCxnSpPr>
          <p:cNvPr id="14349" name="Straight Connector 40"/>
          <p:cNvCxnSpPr>
            <a:cxnSpLocks noChangeShapeType="1"/>
          </p:cNvCxnSpPr>
          <p:nvPr/>
        </p:nvCxnSpPr>
        <p:spPr bwMode="auto">
          <a:xfrm>
            <a:off x="6084888" y="4937125"/>
            <a:ext cx="914400" cy="914400"/>
          </a:xfrm>
          <a:prstGeom prst="line">
            <a:avLst/>
          </a:prstGeom>
          <a:noFill/>
          <a:ln w="9525" algn="ctr">
            <a:solidFill>
              <a:schemeClr val="tx1">
                <a:alpha val="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0" name="Rounded Rectangle 51"/>
          <p:cNvSpPr>
            <a:spLocks noChangeArrowheads="1"/>
          </p:cNvSpPr>
          <p:nvPr/>
        </p:nvSpPr>
        <p:spPr bwMode="auto">
          <a:xfrm>
            <a:off x="5767388" y="4840288"/>
            <a:ext cx="365125" cy="101600"/>
          </a:xfrm>
          <a:prstGeom prst="roundRect">
            <a:avLst>
              <a:gd name="adj" fmla="val 16667"/>
            </a:avLst>
          </a:prstGeom>
          <a:solidFill>
            <a:srgbClr val="00B8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4351" name="Down Arrow Callout 87"/>
          <p:cNvSpPr>
            <a:spLocks noChangeArrowheads="1"/>
          </p:cNvSpPr>
          <p:nvPr/>
        </p:nvSpPr>
        <p:spPr bwMode="auto">
          <a:xfrm>
            <a:off x="4672013" y="3392488"/>
            <a:ext cx="3457575" cy="1081087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754563" y="3475038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Distance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588125" y="34750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rgbClr val="F2F2F2"/>
                </a:solidFill>
              </a:rPr>
              <a:t>Function</a:t>
            </a:r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2" name="Straight Arrow Connector 105"/>
          <p:cNvCxnSpPr>
            <a:cxnSpLocks noChangeShapeType="1"/>
            <a:stCxn id="8207" idx="3"/>
          </p:cNvCxnSpPr>
          <p:nvPr/>
        </p:nvCxnSpPr>
        <p:spPr bwMode="auto">
          <a:xfrm>
            <a:off x="2749550" y="4198938"/>
            <a:ext cx="3117850" cy="127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3" name="Straight Arrow Connector 106"/>
          <p:cNvCxnSpPr>
            <a:cxnSpLocks noChangeShapeType="1"/>
            <a:stCxn id="8212" idx="3"/>
          </p:cNvCxnSpPr>
          <p:nvPr/>
        </p:nvCxnSpPr>
        <p:spPr bwMode="auto">
          <a:xfrm flipV="1">
            <a:off x="2752726" y="5203826"/>
            <a:ext cx="2136774" cy="396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6652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animBg="1"/>
      <p:bldP spid="82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2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SensorDataTreeItem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4</a:t>
            </a:r>
          </a:p>
        </p:txBody>
      </p:sp>
      <p:sp>
        <p:nvSpPr>
          <p:cNvPr id="101" name="TextBox 23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14</a:t>
            </a:fld>
            <a:endParaRPr lang="de-DE" altLang="de-DE" dirty="0"/>
          </a:p>
        </p:txBody>
      </p:sp>
      <p:sp>
        <p:nvSpPr>
          <p:cNvPr id="8" name="Text Box 21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3528858954"/>
              </p:ext>
            </p:extLst>
          </p:nvPr>
        </p:nvSpPr>
        <p:spPr bwMode="auto">
          <a:xfrm>
            <a:off x="4280330" y="1839187"/>
            <a:ext cx="4303469" cy="2103115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chemeClr val="dk1"/>
            </a:solidFill>
          </a:ln>
          <a:effectLst/>
        </p:spPr>
        <p:txBody>
          <a:bodyPr lIns="90000" tIns="608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 smtClean="0">
                <a:cs typeface="Arial"/>
              </a:rPr>
              <a:t>The </a:t>
            </a:r>
            <a:r>
              <a:rPr lang="en-US" altLang="de-DE" sz="2000" dirty="0">
                <a:cs typeface="Arial"/>
              </a:rPr>
              <a:t>disp3D library has a tree </a:t>
            </a:r>
            <a:r>
              <a:rPr lang="en-US" altLang="de-DE" sz="2000" dirty="0" smtClean="0">
                <a:cs typeface="Arial"/>
              </a:rPr>
              <a:t>structure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 err="1" smtClean="0">
                <a:cs typeface="Arial"/>
              </a:rPr>
              <a:t>MetaTreeItems</a:t>
            </a:r>
            <a:r>
              <a:rPr lang="en-US" altLang="de-DE" sz="2000" dirty="0" smtClean="0">
                <a:cs typeface="Arial"/>
              </a:rPr>
              <a:t> </a:t>
            </a:r>
            <a:r>
              <a:rPr lang="en-US" altLang="de-DE" sz="2000" dirty="0">
                <a:cs typeface="Arial"/>
              </a:rPr>
              <a:t>define the parameters of the </a:t>
            </a:r>
            <a:r>
              <a:rPr lang="en-US" altLang="de-DE" sz="2000" dirty="0" smtClean="0">
                <a:cs typeface="Arial"/>
              </a:rPr>
              <a:t>algorithms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 smtClean="0">
                <a:solidFill>
                  <a:schemeClr val="tx1"/>
                </a:solidFill>
                <a:cs typeface="Arial"/>
              </a:rPr>
              <a:t>The </a:t>
            </a:r>
            <a:r>
              <a:rPr lang="en-US" altLang="de-DE" sz="2000" dirty="0" err="1" smtClean="0">
                <a:solidFill>
                  <a:schemeClr val="tx1"/>
                </a:solidFill>
                <a:cs typeface="Arial"/>
              </a:rPr>
              <a:t>SensorDataTreeItem</a:t>
            </a:r>
            <a:r>
              <a:rPr lang="en-US" altLang="de-DE" sz="2000" dirty="0" smtClean="0">
                <a:solidFill>
                  <a:schemeClr val="tx1"/>
                </a:solidFill>
                <a:cs typeface="Arial"/>
              </a:rPr>
              <a:t> manages the features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43608" y="4696228"/>
            <a:ext cx="7673847" cy="1109760"/>
            <a:chOff x="-2622352" y="4015551"/>
            <a:chExt cx="7344792" cy="90461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29357" y="4015551"/>
              <a:ext cx="4693083" cy="904619"/>
            </a:xfrm>
            <a:prstGeom prst="roundRect">
              <a:avLst>
                <a:gd name="adj" fmla="val 8681"/>
              </a:avLst>
            </a:prstGeom>
            <a:solidFill>
              <a:srgbClr val="FF7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chemeClr val="tx1">
                  <a:alpha val="70000"/>
                </a:scheme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Noto Sans CJK SC Regular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-2622352" y="4078551"/>
              <a:ext cx="7187839" cy="788881"/>
              <a:chOff x="-1912211" y="4838214"/>
              <a:chExt cx="5960708" cy="93502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-1912211" y="5098209"/>
                <a:ext cx="1641401" cy="356833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>
                <a:solidFill>
                  <a:schemeClr val="bg2"/>
                </a:solidFill>
              </a:ln>
              <a:effectLst>
                <a:outerShdw blurRad="190500" algn="ctr" rotWithShape="0">
                  <a:prstClr val="black">
                    <a:alpha val="70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b="1" dirty="0" smtClean="0">
                    <a:solidFill>
                      <a:srgbClr val="003359"/>
                    </a:solidFill>
                  </a:rPr>
                  <a:t>Disp3D (Library)</a:t>
                </a:r>
                <a:endParaRPr lang="de-DE" b="1" dirty="0">
                  <a:solidFill>
                    <a:srgbClr val="003359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47120" y="5098209"/>
                <a:ext cx="2743392" cy="35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de-DE" b="1" dirty="0" smtClean="0">
                    <a:solidFill>
                      <a:srgbClr val="F2F2F2"/>
                    </a:solidFill>
                  </a:rPr>
                  <a:t>SensorDataTreeItem</a:t>
                </a:r>
                <a:endParaRPr lang="de-DE" b="1" dirty="0">
                  <a:solidFill>
                    <a:srgbClr val="F2F2F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364701" y="5157680"/>
                <a:ext cx="1683796" cy="297360"/>
              </a:xfrm>
              <a:prstGeom prst="rect">
                <a:avLst/>
              </a:prstGeom>
              <a:solidFill>
                <a:srgbClr val="00335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400" b="1" dirty="0" smtClean="0">
                    <a:solidFill>
                      <a:srgbClr val="F2F2F2"/>
                    </a:solidFill>
                  </a:rPr>
                  <a:t>SCDC</a:t>
                </a:r>
                <a:endParaRPr lang="de-DE" sz="1400" b="1" dirty="0">
                  <a:solidFill>
                    <a:srgbClr val="F2F2F2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64701" y="5475876"/>
                <a:ext cx="1683796" cy="297360"/>
              </a:xfrm>
              <a:prstGeom prst="rect">
                <a:avLst/>
              </a:prstGeom>
              <a:solidFill>
                <a:srgbClr val="00335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400" b="1" dirty="0" smtClean="0">
                    <a:solidFill>
                      <a:srgbClr val="F2F2F2"/>
                    </a:solidFill>
                  </a:rPr>
                  <a:t>Interpolation</a:t>
                </a:r>
                <a:endParaRPr lang="de-DE" sz="1400" b="1" dirty="0">
                  <a:solidFill>
                    <a:srgbClr val="F2F2F2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367042" y="4838214"/>
                <a:ext cx="1681455" cy="297360"/>
              </a:xfrm>
              <a:prstGeom prst="rect">
                <a:avLst/>
              </a:prstGeom>
              <a:solidFill>
                <a:srgbClr val="00335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400" b="1" dirty="0" smtClean="0">
                    <a:solidFill>
                      <a:srgbClr val="F2F2F2"/>
                    </a:solidFill>
                  </a:rPr>
                  <a:t>Sensor Mapping</a:t>
                </a:r>
                <a:endParaRPr lang="de-DE" sz="1400" b="1" dirty="0">
                  <a:solidFill>
                    <a:srgbClr val="F2F2F2"/>
                  </a:solidFill>
                </a:endParaRPr>
              </a:p>
            </p:txBody>
          </p:sp>
          <p:sp>
            <p:nvSpPr>
              <p:cNvPr id="7" name="Up-Down Arrow 6"/>
              <p:cNvSpPr/>
              <p:nvPr/>
            </p:nvSpPr>
            <p:spPr bwMode="auto">
              <a:xfrm rot="5400000">
                <a:off x="-160559" y="4998682"/>
                <a:ext cx="338810" cy="555887"/>
              </a:xfrm>
              <a:prstGeom prst="upDownArrow">
                <a:avLst/>
              </a:prstGeom>
              <a:solidFill>
                <a:srgbClr val="003359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Noto Sans CJK SC Regular" charset="0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saturation sat="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07" t="11518" r="398" b="57286"/>
          <a:stretch/>
        </p:blipFill>
        <p:spPr>
          <a:xfrm>
            <a:off x="611188" y="1700808"/>
            <a:ext cx="3096716" cy="2705502"/>
          </a:xfrm>
          <a:prstGeom prst="rect">
            <a:avLst/>
          </a:prstGeom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15</a:t>
            </a:fld>
            <a:endParaRPr lang="de-DE" altLang="de-DE"/>
          </a:p>
        </p:txBody>
      </p:sp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5668963" y="4479925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Weight matrix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1012825" y="3994150"/>
            <a:ext cx="1736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1012826" y="4822825"/>
            <a:ext cx="17399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Signal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cxnSp>
        <p:nvCxnSpPr>
          <p:cNvPr id="14349" name="Straight Connector 40"/>
          <p:cNvCxnSpPr>
            <a:cxnSpLocks noChangeShapeType="1"/>
          </p:cNvCxnSpPr>
          <p:nvPr/>
        </p:nvCxnSpPr>
        <p:spPr bwMode="auto">
          <a:xfrm>
            <a:off x="6084888" y="4937125"/>
            <a:ext cx="914400" cy="914400"/>
          </a:xfrm>
          <a:prstGeom prst="line">
            <a:avLst/>
          </a:prstGeom>
          <a:noFill/>
          <a:ln w="9525" algn="ctr">
            <a:solidFill>
              <a:schemeClr val="tx1">
                <a:alpha val="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0" name="Rounded Rectangle 51"/>
          <p:cNvSpPr>
            <a:spLocks noChangeArrowheads="1"/>
          </p:cNvSpPr>
          <p:nvPr/>
        </p:nvSpPr>
        <p:spPr bwMode="auto">
          <a:xfrm>
            <a:off x="5767388" y="4840288"/>
            <a:ext cx="365125" cy="101600"/>
          </a:xfrm>
          <a:prstGeom prst="roundRect">
            <a:avLst>
              <a:gd name="adj" fmla="val 16667"/>
            </a:avLst>
          </a:prstGeom>
          <a:solidFill>
            <a:srgbClr val="00B8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4351" name="Down Arrow Callout 87"/>
          <p:cNvSpPr>
            <a:spLocks noChangeArrowheads="1"/>
          </p:cNvSpPr>
          <p:nvPr/>
        </p:nvSpPr>
        <p:spPr bwMode="auto">
          <a:xfrm>
            <a:off x="4672013" y="3392488"/>
            <a:ext cx="3457575" cy="1081087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754563" y="3475038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Distance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588125" y="34750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rgbClr val="F2F2F2"/>
                </a:solidFill>
              </a:rPr>
              <a:t>Function</a:t>
            </a:r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2" name="Straight Arrow Connector 105"/>
          <p:cNvCxnSpPr>
            <a:cxnSpLocks noChangeShapeType="1"/>
            <a:stCxn id="8207" idx="3"/>
          </p:cNvCxnSpPr>
          <p:nvPr/>
        </p:nvCxnSpPr>
        <p:spPr bwMode="auto">
          <a:xfrm>
            <a:off x="2749550" y="4198938"/>
            <a:ext cx="3117850" cy="127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3" name="Straight Arrow Connector 106"/>
          <p:cNvCxnSpPr>
            <a:cxnSpLocks noChangeShapeType="1"/>
            <a:stCxn id="8212" idx="3"/>
          </p:cNvCxnSpPr>
          <p:nvPr/>
        </p:nvCxnSpPr>
        <p:spPr bwMode="auto">
          <a:xfrm flipV="1">
            <a:off x="2752725" y="5203825"/>
            <a:ext cx="2136775" cy="3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012825" y="1302544"/>
            <a:ext cx="1397794" cy="36512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de-DE" sz="2000" b="1" dirty="0">
                <a:solidFill>
                  <a:srgbClr val="003359"/>
                </a:solidFill>
              </a:rPr>
              <a:t>Tree-Item</a:t>
            </a:r>
          </a:p>
        </p:txBody>
      </p:sp>
      <p:cxnSp>
        <p:nvCxnSpPr>
          <p:cNvPr id="28" name="Elbow Connector 82"/>
          <p:cNvCxnSpPr>
            <a:cxnSpLocks noChangeShapeType="1"/>
          </p:cNvCxnSpPr>
          <p:nvPr/>
        </p:nvCxnSpPr>
        <p:spPr bwMode="auto">
          <a:xfrm rot="10800000" flipH="1" flipV="1">
            <a:off x="5668963" y="4716463"/>
            <a:ext cx="280987" cy="233362"/>
          </a:xfrm>
          <a:prstGeom prst="bentConnector4">
            <a:avLst>
              <a:gd name="adj1" fmla="val -150745"/>
              <a:gd name="adj2" fmla="val 304111"/>
            </a:avLst>
          </a:prstGeom>
          <a:ln w="95250">
            <a:solidFill>
              <a:srgbClr val="003359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356102691"/>
              </p:ext>
            </p:extLst>
          </p:nvPr>
        </p:nvSpPr>
        <p:spPr bwMode="auto">
          <a:xfrm>
            <a:off x="611188" y="1304925"/>
            <a:ext cx="7258050" cy="317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Features 1, 2, 3 and 4 implemented and operational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 smtClean="0">
                <a:solidFill>
                  <a:srgbClr val="003359"/>
                </a:solidFill>
                <a:ea typeface="ＭＳ Ｐゴシック" panose="020B0600070205080204" pitchFamily="34" charset="-128"/>
              </a:rPr>
              <a:t>Computation highly performant</a:t>
            </a:r>
            <a:endParaRPr lang="de-DE" altLang="de-DE" sz="24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Integrated into existing project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Documented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for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further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usage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and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development</a:t>
            </a:r>
            <a:endParaRPr lang="de-DE" altLang="de-DE" sz="2400" dirty="0" err="1">
              <a:solidFill>
                <a:srgbClr val="003359"/>
              </a:solidFill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6635" name="TextBox 10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4B5F9DE4-AA41-4058-8037-446286FC2F79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16</a:t>
            </a:fld>
            <a:endParaRPr lang="de-DE" altLang="de-DE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Status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2674693" y="2060848"/>
            <a:ext cx="288032" cy="288032"/>
          </a:xfrm>
          <a:prstGeom prst="smileyFace">
            <a:avLst/>
          </a:prstGeom>
          <a:solidFill>
            <a:srgbClr val="FF7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Review</a:t>
            </a:r>
          </a:p>
        </p:txBody>
      </p:sp>
      <p:sp>
        <p:nvSpPr>
          <p:cNvPr id="3" name="TextBox 23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17</a:t>
            </a:fld>
            <a:endParaRPr lang="de-DE" altLang="de-DE" dirty="0"/>
          </a:p>
        </p:txBody>
      </p:sp>
      <p:sp>
        <p:nvSpPr>
          <p:cNvPr id="5" name="Text Box 2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1294681726"/>
              </p:ext>
            </p:extLst>
          </p:nvPr>
        </p:nvSpPr>
        <p:spPr bwMode="auto">
          <a:xfrm>
            <a:off x="611188" y="980728"/>
            <a:ext cx="725805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All functional requirements fulfilled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Full SCDC needs more resources than estimated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Internal communication good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Detailed communication regarding the architecture with product owners sometimes complicated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  <a:cs typeface="Arial"/>
              </a:rPr>
              <a:t>Issue-tracking ineffective (not updated correctly, not logged correctly)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  <a:cs typeface="Arial"/>
              </a:rPr>
              <a:t>Feature 4 was far more complicated than estimated</a:t>
            </a:r>
          </a:p>
        </p:txBody>
      </p:sp>
    </p:spTree>
    <p:extLst>
      <p:ext uri="{BB962C8B-B14F-4D97-AF65-F5344CB8AC3E}">
        <p14:creationId xmlns:p14="http://schemas.microsoft.com/office/powerpoint/2010/main" val="23807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25836"/>
            <a:ext cx="4109913" cy="252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A51BFFD-18AD-4429-B683-78500ABF0570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18</a:t>
            </a:fld>
            <a:endParaRPr lang="de-DE" altLang="de-DE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Outlook</a:t>
            </a:r>
          </a:p>
        </p:txBody>
      </p:sp>
      <p:sp>
        <p:nvSpPr>
          <p:cNvPr id="8" name="Text Box 2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1225704199"/>
              </p:ext>
            </p:extLst>
          </p:nvPr>
        </p:nvSpPr>
        <p:spPr bwMode="auto">
          <a:xfrm>
            <a:off x="611188" y="1124744"/>
            <a:ext cx="725805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MNE-CPP is an Open-Source project</a:t>
            </a:r>
          </a:p>
          <a:p>
            <a:pPr marL="342900" indent="-342900" eaLnBrk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  <a:cs typeface="Arial"/>
              </a:rPr>
              <a:t>Therefore everyone can contribute</a:t>
            </a:r>
            <a:endParaRPr lang="en-US" altLang="de-DE" sz="2300" dirty="0">
              <a:solidFill>
                <a:srgbClr val="003359"/>
              </a:solidFill>
            </a:endParaRPr>
          </a:p>
          <a:p>
            <a:pPr marL="342900" indent="-342900" eaLnBrk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Further development </a:t>
            </a:r>
            <a:r>
              <a:rPr lang="en-US" altLang="de-DE" sz="2300" dirty="0" smtClean="0">
                <a:solidFill>
                  <a:srgbClr val="003359"/>
                </a:solidFill>
              </a:rPr>
              <a:t>ongoing</a:t>
            </a:r>
            <a:endParaRPr lang="en-US" altLang="de-DE" sz="2300" dirty="0">
              <a:solidFill>
                <a:srgbClr val="003359"/>
              </a:solidFill>
            </a:endParaRPr>
          </a:p>
          <a:p>
            <a:pPr marL="342900" indent="-342900" eaLnBrk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The generic features (SCDC, projecting, interpolation) will be used in other functionalities</a:t>
            </a:r>
            <a:endParaRPr lang="en-US" altLang="de-DE" sz="2300" dirty="0">
              <a:solidFill>
                <a:srgbClr val="003359"/>
              </a:solidFill>
              <a:cs typeface="Arial"/>
            </a:endParaRPr>
          </a:p>
          <a:p>
            <a:pPr marL="342900" indent="-342900" eaLnBrk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Th</a:t>
            </a:r>
            <a:r>
              <a:rPr lang="en-US" altLang="de-DE" sz="2300" dirty="0">
                <a:solidFill>
                  <a:srgbClr val="003359"/>
                </a:solidFill>
              </a:rPr>
              <a:t>e code is documented as required by the project, it fits in </a:t>
            </a:r>
            <a:r>
              <a:rPr lang="en-US" altLang="de-DE" sz="2300" dirty="0" smtClean="0">
                <a:solidFill>
                  <a:srgbClr val="003359"/>
                </a:solidFill>
              </a:rPr>
              <a:t>seamlessly</a:t>
            </a:r>
            <a:endParaRPr lang="en-US" altLang="de-DE" sz="2300" dirty="0">
              <a:solidFill>
                <a:srgbClr val="003359"/>
              </a:solidFill>
              <a:cs typeface="Arial"/>
            </a:endParaRPr>
          </a:p>
        </p:txBody>
      </p:sp>
      <p:sp>
        <p:nvSpPr>
          <p:cNvPr id="2" name="Smiley Face 1"/>
          <p:cNvSpPr/>
          <p:nvPr/>
        </p:nvSpPr>
        <p:spPr bwMode="auto">
          <a:xfrm>
            <a:off x="2807655" y="4941168"/>
            <a:ext cx="360040" cy="360040"/>
          </a:xfrm>
          <a:prstGeom prst="smileyFace">
            <a:avLst/>
          </a:prstGeom>
          <a:solidFill>
            <a:srgbClr val="FF7900"/>
          </a:solidFill>
          <a:ln w="47625" cap="flat" cmpd="sng" algn="ctr">
            <a:solidFill>
              <a:srgbClr val="00335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1646238" y="182563"/>
            <a:ext cx="60610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de-DE" altLang="de-DE" sz="54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187450" y="1317625"/>
            <a:ext cx="568166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buClrTx/>
              <a:buFont typeface="Wingdings" panose="05000000000000000000" pitchFamily="2" charset="2"/>
              <a:buChar char="§"/>
              <a:defRPr/>
            </a:pPr>
            <a:r>
              <a:rPr lang="de-DE" altLang="de-DE" sz="32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Assignment / Task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1187450" y="2147888"/>
            <a:ext cx="4679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183028" y="4625975"/>
            <a:ext cx="599598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Software Demonstration</a:t>
            </a:r>
          </a:p>
        </p:txBody>
      </p:sp>
      <p:sp>
        <p:nvSpPr>
          <p:cNvPr id="6150" name="Text Box 5"/>
          <p:cNvSpPr txBox="1">
            <a:spLocks noChangeArrowheads="1"/>
          </p:cNvSpPr>
          <p:nvPr/>
        </p:nvSpPr>
        <p:spPr bwMode="auto">
          <a:xfrm>
            <a:off x="1186139" y="2978151"/>
            <a:ext cx="4679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Status</a:t>
            </a:r>
          </a:p>
        </p:txBody>
      </p:sp>
      <p:sp>
        <p:nvSpPr>
          <p:cNvPr id="6151" name="Text Box 6"/>
          <p:cNvSpPr txBox="1">
            <a:spLocks noChangeArrowheads="1"/>
          </p:cNvSpPr>
          <p:nvPr/>
        </p:nvSpPr>
        <p:spPr bwMode="auto">
          <a:xfrm>
            <a:off x="1186139" y="3802063"/>
            <a:ext cx="4679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Outlook</a:t>
            </a:r>
          </a:p>
        </p:txBody>
      </p:sp>
      <p:sp>
        <p:nvSpPr>
          <p:cNvPr id="6152" name="TextBox 9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324A9EBE-1D23-469F-A0AA-764FDAEC5555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</a:t>
            </a:fld>
            <a:endParaRPr lang="de-DE" altLang="de-DE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1"/>
          <p:cNvSpPr txBox="1">
            <a:spLocks noChangeArrowheads="1"/>
          </p:cNvSpPr>
          <p:nvPr/>
        </p:nvSpPr>
        <p:spPr bwMode="auto">
          <a:xfrm>
            <a:off x="755650" y="160338"/>
            <a:ext cx="79914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de-DE" altLang="de-DE" sz="54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108880" y="4802634"/>
            <a:ext cx="7285013" cy="93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164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107000"/>
              </a:lnSpc>
              <a:buClrTx/>
              <a:buFontTx/>
              <a:buNone/>
              <a:defRPr/>
            </a:pPr>
            <a:r>
              <a:rPr lang="de-DE" altLang="de-DE" sz="26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Goal: </a:t>
            </a:r>
            <a:r>
              <a:rPr lang="de-DE" altLang="de-DE" sz="2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Utilities for </a:t>
            </a:r>
            <a:r>
              <a:rPr lang="de-DE" altLang="de-DE" sz="2600" u="sng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real-time capable</a:t>
            </a:r>
            <a:r>
              <a:rPr lang="de-DE" altLang="de-DE" sz="2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interpolation and visualization of MEG/EEG sensor data</a:t>
            </a:r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3600450" y="2016125"/>
            <a:ext cx="3063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spcBef>
                <a:spcPct val="0"/>
              </a:spcBef>
              <a:buClrTx/>
              <a:buFontTx/>
              <a:buNone/>
            </a:pPr>
            <a:endParaRPr lang="en-US" altLang="de-DE" sz="1800">
              <a:solidFill>
                <a:srgbClr val="FFFFFF"/>
              </a:solidFill>
            </a:endParaRPr>
          </a:p>
        </p:txBody>
      </p:sp>
      <p:sp>
        <p:nvSpPr>
          <p:cNvPr id="8199" name="TextBox 8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DFB117-E722-49AC-B8C6-F68E7B3C55D4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3</a:t>
            </a:fld>
            <a:endParaRPr lang="de-DE" altLang="de-DE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Assignment/Task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70" y="1011029"/>
            <a:ext cx="5681232" cy="3791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www.mne-cpp.org/wp-content/uploads/2015/11/BR_screensh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  <a14:imgEffect>
                      <a14:brightnessContrast contrast="38000"/>
                    </a14:imgEffect>
                  </a14:imgLayer>
                </a14:imgProps>
              </a:ext>
            </a:extLst>
          </a:blip>
          <a:srcRect l="16462" t="34480" r="53838" b="37390"/>
          <a:stretch/>
        </p:blipFill>
        <p:spPr bwMode="auto">
          <a:xfrm>
            <a:off x="611188" y="1085850"/>
            <a:ext cx="8179075" cy="45906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6200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55B33CFA-16D0-461D-86CD-CFECFCAAEFA0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4</a:t>
            </a:fld>
            <a:endParaRPr lang="de-DE" altLang="de-DE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Standard Visualization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843213" y="1700213"/>
            <a:ext cx="42497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>
                <a:solidFill>
                  <a:schemeClr val="tx1"/>
                </a:solidFill>
              </a:rPr>
              <a:t>Todo insert screenshot of disp3D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>
              <a:solidFill>
                <a:schemeClr val="tx1"/>
              </a:solidFill>
            </a:endParaRPr>
          </a:p>
        </p:txBody>
      </p:sp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B8D35FCB-11C3-48FD-BC8A-E1BAE4A2209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5</a:t>
            </a:fld>
            <a:endParaRPr lang="de-DE" altLang="de-DE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3D </a:t>
            </a:r>
            <a:r>
              <a:rPr lang="de-DE" altLang="de-DE" sz="4800" b="1" dirty="0" smtClean="0">
                <a:solidFill>
                  <a:srgbClr val="FF7900"/>
                </a:solidFill>
                <a:ea typeface="ＭＳ Ｐゴシック" panose="020B0600070205080204" pitchFamily="34" charset="-128"/>
              </a:rPr>
              <a:t>Realtime Visualization</a:t>
            </a: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4" t="4236" r="25397" b="1187"/>
          <a:stretch/>
        </p:blipFill>
        <p:spPr>
          <a:xfrm>
            <a:off x="2411760" y="1052736"/>
            <a:ext cx="432048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2781300"/>
            <a:ext cx="5110162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188" y="1484313"/>
            <a:ext cx="8207375" cy="36004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rgbClr val="3465A4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59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973138" y="1989138"/>
            <a:ext cx="2805112" cy="2592387"/>
          </a:xfrm>
          <a:prstGeom prst="rect">
            <a:avLst/>
          </a:prstGeom>
          <a:solidFill>
            <a:srgbClr val="FF7900">
              <a:alpha val="43000"/>
            </a:srgb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150000"/>
              </a:lnSpc>
              <a:buSzPct val="100000"/>
              <a:defRPr/>
            </a:pPr>
            <a:r>
              <a:rPr lang="en-US" altLang="de-DE" b="1" u="sng" dirty="0">
                <a:solidFill>
                  <a:srgbClr val="000000"/>
                </a:solidFill>
              </a:rPr>
              <a:t>Input:</a:t>
            </a:r>
            <a:endParaRPr lang="en-US" altLang="de-DE" dirty="0">
              <a:solidFill>
                <a:srgbClr val="000000"/>
              </a:solidFill>
            </a:endParaRP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>
                <a:solidFill>
                  <a:srgbClr val="000000"/>
                </a:solidFill>
              </a:rPr>
              <a:t>V</a:t>
            </a:r>
            <a:r>
              <a:rPr lang="en-US" altLang="de-DE" dirty="0" smtClean="0">
                <a:solidFill>
                  <a:srgbClr val="000000"/>
                </a:solidFill>
              </a:rPr>
              <a:t>ertices </a:t>
            </a:r>
            <a:r>
              <a:rPr lang="en-US" altLang="de-DE" dirty="0">
                <a:solidFill>
                  <a:srgbClr val="000000"/>
                </a:solidFill>
              </a:rPr>
              <a:t>(x, y, z)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 err="1">
                <a:solidFill>
                  <a:srgbClr val="000000"/>
                </a:solidFill>
              </a:rPr>
              <a:t>Neighbour</a:t>
            </a:r>
            <a:r>
              <a:rPr lang="en-US" altLang="de-DE" dirty="0">
                <a:solidFill>
                  <a:srgbClr val="000000"/>
                </a:solidFill>
              </a:rPr>
              <a:t>-relationships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>
                <a:solidFill>
                  <a:srgbClr val="000000"/>
                </a:solidFill>
              </a:rPr>
              <a:t>Sensor points (x, y, z)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 err="1">
                <a:solidFill>
                  <a:srgbClr val="000000"/>
                </a:solidFill>
              </a:rPr>
              <a:t>Sensordata</a:t>
            </a:r>
            <a:r>
              <a:rPr lang="en-US" altLang="de-DE" dirty="0">
                <a:solidFill>
                  <a:srgbClr val="000000"/>
                </a:solidFill>
              </a:rPr>
              <a:t> (1000hz)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endParaRPr lang="en-US" altLang="de-DE" dirty="0">
              <a:solidFill>
                <a:srgbClr val="000000"/>
              </a:solidFill>
            </a:endParaRPr>
          </a:p>
          <a:p>
            <a:pPr marL="285750" indent="-285750" eaLnBrk="1">
              <a:lnSpc>
                <a:spcPct val="93000"/>
              </a:lnSpc>
              <a:buSzPct val="100000"/>
              <a:buFont typeface="Wingdings" panose="05000000000000000000" pitchFamily="2" charset="2"/>
              <a:buChar char="§"/>
              <a:defRPr/>
            </a:pPr>
            <a:endParaRPr lang="en-US" altLang="de-DE" dirty="0">
              <a:solidFill>
                <a:srgbClr val="000000"/>
              </a:solidFill>
            </a:endParaRPr>
          </a:p>
          <a:p>
            <a:pPr eaLnBrk="1">
              <a:lnSpc>
                <a:spcPct val="93000"/>
              </a:lnSpc>
              <a:buSzPct val="100000"/>
              <a:defRPr/>
            </a:pPr>
            <a:endParaRPr lang="en-US" altLang="de-DE" dirty="0">
              <a:solidFill>
                <a:srgbClr val="000000"/>
              </a:solidFill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3974472093"/>
              </p:ext>
            </p:extLst>
          </p:nvPr>
        </p:nvSpPr>
        <p:spPr bwMode="auto">
          <a:xfrm>
            <a:off x="5670550" y="1989139"/>
            <a:ext cx="2809875" cy="2592386"/>
          </a:xfrm>
          <a:prstGeom prst="rect">
            <a:avLst/>
          </a:prstGeom>
          <a:solidFill>
            <a:srgbClr val="FF7900">
              <a:alpha val="43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5000" rIns="90000" bIns="45000" anchor="t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150000"/>
              </a:lnSpc>
              <a:buSzPct val="100000"/>
              <a:defRPr/>
            </a:pPr>
            <a:r>
              <a:rPr lang="en-US" altLang="de-DE" b="1" u="sng" dirty="0">
                <a:solidFill>
                  <a:srgbClr val="000000"/>
                </a:solidFill>
              </a:rPr>
              <a:t>Output:</a:t>
            </a:r>
            <a:endParaRPr lang="en-US" altLang="de-DE" dirty="0">
              <a:solidFill>
                <a:srgbClr val="000000"/>
              </a:solidFill>
            </a:endParaRP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 smtClean="0">
                <a:solidFill>
                  <a:srgbClr val="000000"/>
                </a:solidFill>
              </a:rPr>
              <a:t>Vector </a:t>
            </a:r>
            <a:r>
              <a:rPr lang="en-US" altLang="de-DE" dirty="0">
                <a:solidFill>
                  <a:srgbClr val="000000"/>
                </a:solidFill>
              </a:rPr>
              <a:t>containing (interpolated) intensities for every vertex</a:t>
            </a:r>
            <a:endParaRPr lang="en-US" altLang="de-DE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73100" y="1544638"/>
            <a:ext cx="1414463" cy="36512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de-DE" sz="2000" b="1" dirty="0">
                <a:solidFill>
                  <a:schemeClr val="accent2">
                    <a:lumMod val="50000"/>
                  </a:schemeClr>
                </a:solidFill>
              </a:rPr>
              <a:t>MNE-CPP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5219700" y="3284538"/>
            <a:ext cx="45085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4140200" y="2781300"/>
            <a:ext cx="1079500" cy="1008063"/>
          </a:xfrm>
          <a:prstGeom prst="rect">
            <a:avLst/>
          </a:prstGeom>
          <a:solidFill>
            <a:schemeClr val="accent2">
              <a:lumMod val="50000"/>
              <a:alpha val="58000"/>
            </a:schemeClr>
          </a:solidFill>
          <a:ln w="22225">
            <a:solidFill>
              <a:schemeClr val="tx1"/>
            </a:solidFill>
            <a:prstDash val="solid"/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de-DE" b="1" dirty="0">
                <a:solidFill>
                  <a:schemeClr val="bg1">
                    <a:lumMod val="95000"/>
                  </a:schemeClr>
                </a:solidFill>
              </a:rPr>
              <a:t>Features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7233C693-478E-46F6-AF29-E4B512D70618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6</a:t>
            </a:fld>
            <a:endParaRPr lang="de-DE" altLang="de-DE" dirty="0"/>
          </a:p>
        </p:txBody>
      </p:sp>
      <p:cxnSp>
        <p:nvCxnSpPr>
          <p:cNvPr id="12299" name="Straight Connector 3"/>
          <p:cNvCxnSpPr>
            <a:cxnSpLocks noChangeShapeType="1"/>
            <a:stCxn id="7172" idx="3"/>
            <a:endCxn id="7177" idx="1"/>
          </p:cNvCxnSpPr>
          <p:nvPr/>
        </p:nvCxnSpPr>
        <p:spPr bwMode="auto">
          <a:xfrm>
            <a:off x="3778250" y="3285332"/>
            <a:ext cx="36195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Input/Output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</a:t>
            </a:fld>
            <a:endParaRPr lang="de-DE" altLang="de-DE"/>
          </a:p>
        </p:txBody>
      </p:sp>
      <p:cxnSp>
        <p:nvCxnSpPr>
          <p:cNvPr id="14349" name="Straight Connector 40"/>
          <p:cNvCxnSpPr>
            <a:cxnSpLocks noChangeShapeType="1"/>
          </p:cNvCxnSpPr>
          <p:nvPr/>
        </p:nvCxnSpPr>
        <p:spPr bwMode="auto">
          <a:xfrm>
            <a:off x="6084888" y="4937125"/>
            <a:ext cx="914400" cy="914400"/>
          </a:xfrm>
          <a:prstGeom prst="line">
            <a:avLst/>
          </a:prstGeom>
          <a:noFill/>
          <a:ln w="9525" algn="ctr">
            <a:solidFill>
              <a:schemeClr val="tx1">
                <a:alpha val="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0" name="Rounded Rectangle 51"/>
          <p:cNvSpPr>
            <a:spLocks noChangeArrowheads="1"/>
          </p:cNvSpPr>
          <p:nvPr/>
        </p:nvSpPr>
        <p:spPr bwMode="auto">
          <a:xfrm>
            <a:off x="5767388" y="4840288"/>
            <a:ext cx="365125" cy="101600"/>
          </a:xfrm>
          <a:prstGeom prst="roundRect">
            <a:avLst>
              <a:gd name="adj" fmla="val 16667"/>
            </a:avLst>
          </a:prstGeom>
          <a:solidFill>
            <a:srgbClr val="00B8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5" grpId="0"/>
      <p:bldP spid="14357" grpId="0" animBg="1"/>
      <p:bldP spid="96" grpId="0" animBg="1"/>
      <p:bldP spid="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5344063" y="2332038"/>
            <a:ext cx="3404401" cy="1961058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chemeClr val="dk1"/>
            </a:solidFill>
          </a:ln>
          <a:effectLst/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 err="1"/>
              <a:t>Sensorpoints</a:t>
            </a:r>
            <a:r>
              <a:rPr lang="en-US" altLang="de-DE" sz="2000" dirty="0"/>
              <a:t> are not part of the mesh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R</a:t>
            </a:r>
            <a:r>
              <a:rPr lang="en-US" altLang="de-DE" sz="2000" dirty="0" smtClean="0"/>
              <a:t>elative </a:t>
            </a:r>
            <a:r>
              <a:rPr lang="en-US" altLang="de-DE" sz="2000" dirty="0"/>
              <a:t>position on surface unknown</a:t>
            </a:r>
          </a:p>
        </p:txBody>
      </p:sp>
      <p:sp>
        <p:nvSpPr>
          <p:cNvPr id="18459" name="TextBox 26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642E45B4-0A12-43F6-975E-A5E9C525E259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8</a:t>
            </a:fld>
            <a:endParaRPr lang="de-DE" altLang="de-DE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2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Sensor Mapping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1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5344062" y="4562018"/>
            <a:ext cx="3404402" cy="1067096"/>
          </a:xfrm>
          <a:prstGeom prst="rect">
            <a:avLst/>
          </a:prstGeom>
          <a:solidFill>
            <a:srgbClr val="FF7900"/>
          </a:solidFill>
          <a:ln>
            <a:solidFill>
              <a:schemeClr val="dk1"/>
            </a:solidFill>
          </a:ln>
          <a:effectLst/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000" b="1" dirty="0">
                <a:solidFill>
                  <a:srgbClr val="F2F2F2"/>
                </a:solidFill>
              </a:rPr>
              <a:t>Multithreaded linear search</a:t>
            </a:r>
          </a:p>
        </p:txBody>
      </p:sp>
      <p:sp>
        <p:nvSpPr>
          <p:cNvPr id="4" name="Isosceles Triangle 3"/>
          <p:cNvSpPr/>
          <p:nvPr/>
        </p:nvSpPr>
        <p:spPr bwMode="auto">
          <a:xfrm rot="5400000">
            <a:off x="5449297" y="4752354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1" y="1352550"/>
            <a:ext cx="4704327" cy="4589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1" grpId="0" uiExpand="1" build="allAtOnce" animBg="1"/>
      <p:bldP spid="3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 b="1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237312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9</a:t>
            </a:fld>
            <a:endParaRPr lang="de-DE" altLang="de-DE" dirty="0"/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93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/>
      <p:bldP spid="14354" grpId="0" animBg="1"/>
      <p:bldP spid="93" grpId="0" animBg="1"/>
      <p:bldP spid="9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5BE96C-8F48-4AA9-8983-5C5B0C297169}">
  <we:reference id="wa104380317" version="1.0.0.0" store="en-US" storeType="OMEX"/>
  <we:alternateReferences>
    <we:reference id="WA104380317" version="1.0.0.0" store="WA10438031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6f1117b-965f-44e2-a34a-56d157a44c9a" Revision="1" Stencil="System.MyShapes" StencilVersion="1.0"/>
</Control>
</file>

<file path=customXml/itemProps1.xml><?xml version="1.0" encoding="utf-8"?>
<ds:datastoreItem xmlns:ds="http://schemas.openxmlformats.org/officeDocument/2006/customXml" ds:itemID="{C119CC58-501E-417B-B383-BBC6A49751B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379</Words>
  <Application>Microsoft Office PowerPoint</Application>
  <PresentationFormat>On-screen Show (4:3)</PresentationFormat>
  <Paragraphs>176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ＭＳ Ｐゴシック</vt:lpstr>
      <vt:lpstr>Arial</vt:lpstr>
      <vt:lpstr>Cambria Math</vt:lpstr>
      <vt:lpstr>DejaVu Sans</vt:lpstr>
      <vt:lpstr>Noto Sans CJK SC Regular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Torsten Weilepp</dc:creator>
  <cp:keywords/>
  <dc:description/>
  <cp:lastModifiedBy>Felix Griesau</cp:lastModifiedBy>
  <cp:revision>619</cp:revision>
  <cp:lastPrinted>2017-06-28T14:30:04Z</cp:lastPrinted>
  <dcterms:created xsi:type="dcterms:W3CDTF">2008-09-25T07:57:29Z</dcterms:created>
  <dcterms:modified xsi:type="dcterms:W3CDTF">2017-07-03T21:39:48Z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Torsten Weilepp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1</vt:r8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1</vt:r8>
  </property>
  <property fmtid="{D5CDD505-2E9C-101B-9397-08002B2CF9AE}" pid="13" name="Tfs.IsStoryboard">
    <vt:bool>true</vt:bool>
  </property>
</Properties>
</file>